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5143500" cx="9144000"/>
  <p:notesSz cx="6858000" cy="9144000"/>
  <p:embeddedFontLst>
    <p:embeddedFont>
      <p:font typeface="Raleway SemiBold"/>
      <p:regular r:id="rId15"/>
      <p:bold r:id="rId16"/>
      <p:italic r:id="rId17"/>
      <p:boldItalic r:id="rId18"/>
    </p:embeddedFont>
    <p:embeddedFont>
      <p:font typeface="Raleway"/>
      <p:regular r:id="rId19"/>
      <p:bold r:id="rId20"/>
      <p:italic r:id="rId21"/>
      <p:boldItalic r:id="rId22"/>
    </p:embeddedFont>
    <p:embeddedFont>
      <p:font typeface="Raleway Thin"/>
      <p:regular r:id="rId23"/>
      <p:bold r:id="rId24"/>
      <p:italic r:id="rId25"/>
      <p:boldItalic r:id="rId26"/>
    </p:embeddedFont>
    <p:embeddedFont>
      <p:font typeface="Raleway Black"/>
      <p:bold r:id="rId27"/>
      <p:boldItalic r:id="rId28"/>
    </p:embeddedFont>
    <p:embeddedFont>
      <p:font typeface="Raleway Light"/>
      <p:regular r:id="rId29"/>
      <p:bold r:id="rId30"/>
      <p:italic r:id="rId31"/>
      <p:boldItalic r:id="rId32"/>
    </p:embeddedFont>
    <p:embeddedFont>
      <p:font typeface="Raleway ExtraLight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1">
          <p15:clr>
            <a:srgbClr val="747775"/>
          </p15:clr>
        </p15:guide>
        <p15:guide id="2" orient="horz" pos="794">
          <p15:clr>
            <a:srgbClr val="747775"/>
          </p15:clr>
        </p15:guide>
        <p15:guide id="3" orient="horz" pos="687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7EC36E7-B55B-4B2A-80FB-7941153C1F23}">
  <a:tblStyle styleId="{87EC36E7-B55B-4B2A-80FB-7941153C1F2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43CBD277-60C6-4F58-919A-CCA5CB21AD1F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1" orient="horz"/>
        <p:guide pos="794" orient="horz"/>
        <p:guide pos="687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bold.fntdata"/><Relationship Id="rId22" Type="http://schemas.openxmlformats.org/officeDocument/2006/relationships/font" Target="fonts/Raleway-boldItalic.fntdata"/><Relationship Id="rId21" Type="http://schemas.openxmlformats.org/officeDocument/2006/relationships/font" Target="fonts/Raleway-italic.fntdata"/><Relationship Id="rId24" Type="http://schemas.openxmlformats.org/officeDocument/2006/relationships/font" Target="fonts/RalewayThin-bold.fntdata"/><Relationship Id="rId23" Type="http://schemas.openxmlformats.org/officeDocument/2006/relationships/font" Target="fonts/RalewayThin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alewayThin-boldItalic.fntdata"/><Relationship Id="rId25" Type="http://schemas.openxmlformats.org/officeDocument/2006/relationships/font" Target="fonts/RalewayThin-italic.fntdata"/><Relationship Id="rId28" Type="http://schemas.openxmlformats.org/officeDocument/2006/relationships/font" Target="fonts/RalewayBlack-boldItalic.fntdata"/><Relationship Id="rId27" Type="http://schemas.openxmlformats.org/officeDocument/2006/relationships/font" Target="fonts/RalewayBlack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RalewayLight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alewayLight-italic.fntdata"/><Relationship Id="rId30" Type="http://schemas.openxmlformats.org/officeDocument/2006/relationships/font" Target="fonts/RalewayLight-bold.fntdata"/><Relationship Id="rId11" Type="http://schemas.openxmlformats.org/officeDocument/2006/relationships/slide" Target="slides/slide5.xml"/><Relationship Id="rId33" Type="http://schemas.openxmlformats.org/officeDocument/2006/relationships/font" Target="fonts/RalewayExtraLight-regular.fntdata"/><Relationship Id="rId10" Type="http://schemas.openxmlformats.org/officeDocument/2006/relationships/slide" Target="slides/slide4.xml"/><Relationship Id="rId32" Type="http://schemas.openxmlformats.org/officeDocument/2006/relationships/font" Target="fonts/RalewayLight-boldItalic.fntdata"/><Relationship Id="rId13" Type="http://schemas.openxmlformats.org/officeDocument/2006/relationships/slide" Target="slides/slide7.xml"/><Relationship Id="rId35" Type="http://schemas.openxmlformats.org/officeDocument/2006/relationships/font" Target="fonts/RalewayExtraLight-italic.fntdata"/><Relationship Id="rId12" Type="http://schemas.openxmlformats.org/officeDocument/2006/relationships/slide" Target="slides/slide6.xml"/><Relationship Id="rId34" Type="http://schemas.openxmlformats.org/officeDocument/2006/relationships/font" Target="fonts/RalewayExtraLight-bold.fntdata"/><Relationship Id="rId15" Type="http://schemas.openxmlformats.org/officeDocument/2006/relationships/font" Target="fonts/RalewaySemiBold-regular.fntdata"/><Relationship Id="rId14" Type="http://schemas.openxmlformats.org/officeDocument/2006/relationships/slide" Target="slides/slide8.xml"/><Relationship Id="rId36" Type="http://schemas.openxmlformats.org/officeDocument/2006/relationships/font" Target="fonts/RalewayExtraLight-boldItalic.fntdata"/><Relationship Id="rId17" Type="http://schemas.openxmlformats.org/officeDocument/2006/relationships/font" Target="fonts/RalewaySemiBold-italic.fntdata"/><Relationship Id="rId16" Type="http://schemas.openxmlformats.org/officeDocument/2006/relationships/font" Target="fonts/RalewaySemiBold-bold.fntdata"/><Relationship Id="rId19" Type="http://schemas.openxmlformats.org/officeDocument/2006/relationships/font" Target="fonts/Raleway-regular.fntdata"/><Relationship Id="rId18" Type="http://schemas.openxmlformats.org/officeDocument/2006/relationships/font" Target="fonts/RalewaySemiBold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15d63b063c_1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15d63b063c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15d63b063c_1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15d63b063c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15d63b063c_1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15d63b063c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15d63b063c_1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15d63b063c_1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172a27531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172a27531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15ae506868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15ae506868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1719f88627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1719f88627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15d63b063c_1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15d63b063c_1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030800" y="720750"/>
            <a:ext cx="2434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>
                <a:solidFill>
                  <a:srgbClr val="1DE2FF"/>
                </a:solidFill>
                <a:latin typeface="Raleway ExtraLight"/>
                <a:ea typeface="Raleway ExtraLight"/>
                <a:cs typeface="Raleway ExtraLight"/>
                <a:sym typeface="Raleway ExtraLight"/>
              </a:rPr>
              <a:t>DAFO</a:t>
            </a:r>
            <a:endParaRPr sz="1600">
              <a:solidFill>
                <a:srgbClr val="1DE2FF"/>
              </a:solidFill>
              <a:latin typeface="Raleway ExtraLight"/>
              <a:ea typeface="Raleway ExtraLight"/>
              <a:cs typeface="Raleway ExtraLight"/>
              <a:sym typeface="Raleway ExtraLight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4305650" y="1192875"/>
            <a:ext cx="2182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>
                <a:solidFill>
                  <a:srgbClr val="1DE2FF"/>
                </a:solidFill>
                <a:latin typeface="Raleway Thin"/>
                <a:ea typeface="Raleway Thin"/>
                <a:cs typeface="Raleway Thin"/>
                <a:sym typeface="Raleway Thin"/>
              </a:rPr>
              <a:t>DAFO</a:t>
            </a:r>
            <a:endParaRPr sz="1600">
              <a:solidFill>
                <a:srgbClr val="1DE2F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71900" y="1260000"/>
            <a:ext cx="1758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>
                <a:solidFill>
                  <a:srgbClr val="1DE2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DAFO</a:t>
            </a:r>
            <a:endParaRPr sz="1600">
              <a:solidFill>
                <a:srgbClr val="1DE2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521500" y="3161950"/>
            <a:ext cx="2100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>
                <a:solidFill>
                  <a:srgbClr val="1DE2FF"/>
                </a:solidFill>
                <a:latin typeface="Raleway Black"/>
                <a:ea typeface="Raleway Black"/>
                <a:cs typeface="Raleway Black"/>
                <a:sym typeface="Raleway Black"/>
              </a:rPr>
              <a:t>DAFO</a:t>
            </a:r>
            <a:endParaRPr sz="1600">
              <a:solidFill>
                <a:srgbClr val="1DE2FF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0" y="2041775"/>
            <a:ext cx="91440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5800">
                <a:solidFill>
                  <a:srgbClr val="03405E"/>
                </a:solidFill>
                <a:latin typeface="Raleway"/>
                <a:ea typeface="Raleway"/>
                <a:cs typeface="Raleway"/>
                <a:sym typeface="Raleway"/>
              </a:rPr>
              <a:t>¿Sabemos qué es?</a:t>
            </a:r>
            <a:endParaRPr b="1" sz="5800">
              <a:solidFill>
                <a:srgbClr val="03405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6440225" y="3389825"/>
            <a:ext cx="2182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>
                <a:solidFill>
                  <a:srgbClr val="1DE2FF"/>
                </a:solidFill>
                <a:latin typeface="Raleway"/>
                <a:ea typeface="Raleway"/>
                <a:cs typeface="Raleway"/>
                <a:sym typeface="Raleway"/>
              </a:rPr>
              <a:t>DAFO</a:t>
            </a:r>
            <a:endParaRPr sz="1600">
              <a:solidFill>
                <a:srgbClr val="1DE2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434550" y="3441763"/>
            <a:ext cx="2182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600">
                <a:solidFill>
                  <a:srgbClr val="1DE2FF"/>
                </a:solidFill>
                <a:latin typeface="Raleway"/>
                <a:ea typeface="Raleway"/>
                <a:cs typeface="Raleway"/>
                <a:sym typeface="Raleway"/>
              </a:rPr>
              <a:t>DAFO</a:t>
            </a:r>
            <a:endParaRPr b="1" sz="1600">
              <a:solidFill>
                <a:srgbClr val="1DE2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6717875" y="890550"/>
            <a:ext cx="1626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>
                <a:solidFill>
                  <a:srgbClr val="1DE2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DAFO</a:t>
            </a:r>
            <a:endParaRPr>
              <a:solidFill>
                <a:srgbClr val="1DE2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-50" y="0"/>
            <a:ext cx="9144000" cy="366900"/>
          </a:xfrm>
          <a:prstGeom prst="rect">
            <a:avLst/>
          </a:prstGeom>
          <a:solidFill>
            <a:srgbClr val="0340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rgbClr val="FFFFFF"/>
                </a:solidFill>
                <a:latin typeface="Raleway Thin"/>
                <a:ea typeface="Raleway Thin"/>
                <a:cs typeface="Raleway Thin"/>
                <a:sym typeface="Raleway Thin"/>
              </a:rPr>
              <a:t>Lenguaje común</a:t>
            </a:r>
            <a:endParaRPr sz="2000">
              <a:solidFill>
                <a:srgbClr val="FFFFF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0" y="4776600"/>
            <a:ext cx="9144000" cy="366900"/>
          </a:xfrm>
          <a:prstGeom prst="rect">
            <a:avLst/>
          </a:prstGeom>
          <a:solidFill>
            <a:srgbClr val="1DE2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" sz="1200">
                <a:solidFill>
                  <a:srgbClr val="03405E"/>
                </a:solidFill>
                <a:latin typeface="Raleway"/>
                <a:ea typeface="Raleway"/>
                <a:cs typeface="Raleway"/>
                <a:sym typeface="Raleway"/>
              </a:rPr>
              <a:t>Actividad 3</a:t>
            </a:r>
            <a:r>
              <a:rPr lang="es" sz="1200">
                <a:solidFill>
                  <a:srgbClr val="03405E"/>
                </a:solidFill>
                <a:latin typeface="Raleway Light"/>
                <a:ea typeface="Raleway Light"/>
                <a:cs typeface="Raleway Light"/>
                <a:sym typeface="Raleway Light"/>
              </a:rPr>
              <a:t> - Presentación del DAFO</a:t>
            </a:r>
            <a:endParaRPr sz="1200">
              <a:solidFill>
                <a:srgbClr val="03405E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/>
          <p:nvPr/>
        </p:nvSpPr>
        <p:spPr>
          <a:xfrm>
            <a:off x="612000" y="1260000"/>
            <a:ext cx="7920000" cy="3240000"/>
          </a:xfrm>
          <a:prstGeom prst="roundRect">
            <a:avLst>
              <a:gd fmla="val 7357" name="adj"/>
            </a:avLst>
          </a:prstGeom>
          <a:solidFill>
            <a:srgbClr val="1DE2FF">
              <a:alpha val="30450"/>
            </a:srgbClr>
          </a:solidFill>
          <a:ln cap="flat" cmpd="sng" w="9525">
            <a:solidFill>
              <a:srgbClr val="1DE2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 txBox="1"/>
          <p:nvPr/>
        </p:nvSpPr>
        <p:spPr>
          <a:xfrm>
            <a:off x="938250" y="1590900"/>
            <a:ext cx="7267500" cy="25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3405E"/>
              </a:buClr>
              <a:buSzPts val="1400"/>
              <a:buFont typeface="Raleway"/>
              <a:buChar char="➔"/>
            </a:pPr>
            <a:r>
              <a:rPr lang="es">
                <a:solidFill>
                  <a:srgbClr val="03405E"/>
                </a:solidFill>
                <a:latin typeface="Raleway"/>
                <a:ea typeface="Raleway"/>
                <a:cs typeface="Raleway"/>
                <a:sym typeface="Raleway"/>
              </a:rPr>
              <a:t>E</a:t>
            </a:r>
            <a:r>
              <a:rPr lang="es">
                <a:solidFill>
                  <a:srgbClr val="03405E"/>
                </a:solidFill>
                <a:latin typeface="Raleway"/>
                <a:ea typeface="Raleway"/>
                <a:cs typeface="Raleway"/>
                <a:sym typeface="Raleway"/>
              </a:rPr>
              <a:t>s un instrumento que permite a una organización, detectar su situación organizacional interna y externa ante la posibilidad de planificar estratégicamente su acción a corto, medio o largo plazo.</a:t>
            </a:r>
            <a:endParaRPr>
              <a:solidFill>
                <a:srgbClr val="03405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3405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3405E"/>
              </a:buClr>
              <a:buSzPts val="1400"/>
              <a:buFont typeface="Raleway"/>
              <a:buChar char="➔"/>
            </a:pPr>
            <a:r>
              <a:rPr lang="es">
                <a:solidFill>
                  <a:srgbClr val="03405E"/>
                </a:solidFill>
                <a:latin typeface="Raleway"/>
                <a:ea typeface="Raleway"/>
                <a:cs typeface="Raleway"/>
                <a:sym typeface="Raleway"/>
              </a:rPr>
              <a:t>La aplicación de un diagnóstico DAFO nos entrega importante información sobre nuestra forma de organización tanto a nivel interno como externo. Por eso es importante contar con la participación de todos los integrantes de un equipo o equipos de trabajo.</a:t>
            </a:r>
            <a:endParaRPr>
              <a:solidFill>
                <a:srgbClr val="03405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3405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3405E"/>
              </a:buClr>
              <a:buSzPts val="1400"/>
              <a:buFont typeface="Raleway"/>
              <a:buChar char="➔"/>
            </a:pPr>
            <a:r>
              <a:rPr lang="es">
                <a:solidFill>
                  <a:srgbClr val="03405E"/>
                </a:solidFill>
                <a:latin typeface="Raleway"/>
                <a:ea typeface="Raleway"/>
                <a:cs typeface="Raleway"/>
                <a:sym typeface="Raleway"/>
              </a:rPr>
              <a:t>Todas las opiniones valen y son de significativa importancia para el buen funcionamiento de un Equipo de trabajo u organización.</a:t>
            </a:r>
            <a:endParaRPr>
              <a:solidFill>
                <a:srgbClr val="03405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3405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-50" y="366900"/>
            <a:ext cx="91440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000">
                <a:solidFill>
                  <a:srgbClr val="03405E"/>
                </a:solidFill>
                <a:latin typeface="Raleway"/>
                <a:ea typeface="Raleway"/>
                <a:cs typeface="Raleway"/>
                <a:sym typeface="Raleway"/>
              </a:rPr>
              <a:t>¿Qué es y qué supone?</a:t>
            </a:r>
            <a:endParaRPr b="1" sz="3000">
              <a:solidFill>
                <a:srgbClr val="03405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-50" y="0"/>
            <a:ext cx="9144000" cy="366900"/>
          </a:xfrm>
          <a:prstGeom prst="rect">
            <a:avLst/>
          </a:prstGeom>
          <a:solidFill>
            <a:srgbClr val="0340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rgbClr val="FFFFFF"/>
                </a:solidFill>
                <a:latin typeface="Raleway Thin"/>
                <a:ea typeface="Raleway Thin"/>
                <a:cs typeface="Raleway Thin"/>
                <a:sym typeface="Raleway Thin"/>
              </a:rPr>
              <a:t>DAFO</a:t>
            </a:r>
            <a:endParaRPr sz="2000">
              <a:solidFill>
                <a:srgbClr val="FFFFF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/>
          <p:nvPr/>
        </p:nvSpPr>
        <p:spPr>
          <a:xfrm>
            <a:off x="612000" y="1260000"/>
            <a:ext cx="7920000" cy="3600000"/>
          </a:xfrm>
          <a:prstGeom prst="roundRect">
            <a:avLst>
              <a:gd fmla="val 7357" name="adj"/>
            </a:avLst>
          </a:prstGeom>
          <a:solidFill>
            <a:srgbClr val="1DE2FF">
              <a:alpha val="30450"/>
            </a:srgbClr>
          </a:solidFill>
          <a:ln cap="flat" cmpd="sng" w="9525">
            <a:solidFill>
              <a:srgbClr val="1DE2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5"/>
          <p:cNvSpPr txBox="1"/>
          <p:nvPr/>
        </p:nvSpPr>
        <p:spPr>
          <a:xfrm>
            <a:off x="-50" y="0"/>
            <a:ext cx="9144000" cy="366900"/>
          </a:xfrm>
          <a:prstGeom prst="rect">
            <a:avLst/>
          </a:prstGeom>
          <a:solidFill>
            <a:srgbClr val="0340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rgbClr val="FFFFFF"/>
                </a:solidFill>
                <a:latin typeface="Raleway Thin"/>
                <a:ea typeface="Raleway Thin"/>
                <a:cs typeface="Raleway Thin"/>
                <a:sym typeface="Raleway Thin"/>
              </a:rPr>
              <a:t>DAFO</a:t>
            </a:r>
            <a:endParaRPr sz="2000">
              <a:solidFill>
                <a:srgbClr val="FFFFF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78" name="Google Shape;78;p15"/>
          <p:cNvSpPr txBox="1"/>
          <p:nvPr/>
        </p:nvSpPr>
        <p:spPr>
          <a:xfrm>
            <a:off x="0" y="366900"/>
            <a:ext cx="91440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000">
                <a:solidFill>
                  <a:srgbClr val="03405E"/>
                </a:solidFill>
                <a:latin typeface="Raleway"/>
                <a:ea typeface="Raleway"/>
                <a:cs typeface="Raleway"/>
                <a:sym typeface="Raleway"/>
              </a:rPr>
              <a:t>Conceptos involucrados</a:t>
            </a:r>
            <a:endParaRPr b="1" sz="3000">
              <a:solidFill>
                <a:srgbClr val="03405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aphicFrame>
        <p:nvGraphicFramePr>
          <p:cNvPr id="79" name="Google Shape;79;p15"/>
          <p:cNvGraphicFramePr/>
          <p:nvPr/>
        </p:nvGraphicFramePr>
        <p:xfrm>
          <a:off x="956825" y="141410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{87EC36E7-B55B-4B2A-80FB-7941153C1F23}</a:tableStyleId>
              </a:tblPr>
              <a:tblGrid>
                <a:gridCol w="3615175"/>
                <a:gridCol w="3615175"/>
              </a:tblGrid>
              <a:tr h="2784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s" sz="1200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 nivel INTERNO</a:t>
                      </a:r>
                      <a:r>
                        <a:rPr lang="es" sz="1200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…</a:t>
                      </a:r>
                      <a:endParaRPr sz="1200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200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3405E"/>
                        </a:buClr>
                        <a:buSzPts val="1200"/>
                        <a:buChar char="➔"/>
                      </a:pPr>
                      <a:r>
                        <a:rPr b="1" lang="es" sz="1200" u="sng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F</a:t>
                      </a:r>
                      <a:r>
                        <a:rPr b="1" lang="es" sz="1200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ortalezas</a:t>
                      </a:r>
                      <a:r>
                        <a:rPr lang="es" sz="1200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: son todas aquellas potencialidades materiales o humanas con que cuenta una organización. Son de vital importancia para el funcionamiento y desarrollo.</a:t>
                      </a:r>
                      <a:endParaRPr sz="1200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200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3405E"/>
                        </a:buClr>
                        <a:buSzPts val="1200"/>
                        <a:buChar char="➔"/>
                      </a:pPr>
                      <a:r>
                        <a:rPr b="1" lang="es" sz="1200" u="sng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D</a:t>
                      </a:r>
                      <a:r>
                        <a:rPr b="1" lang="es" sz="1200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ebilidades</a:t>
                      </a:r>
                      <a:r>
                        <a:rPr lang="es" sz="1200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: son todas aquellas deficiencias materiales o humanas con que cuenta una organización. Son las principales responsables del funcionamiento interno.</a:t>
                      </a:r>
                      <a:endParaRPr sz="1200">
                        <a:solidFill>
                          <a:srgbClr val="03405E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1200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 nivel EXTERNO</a:t>
                      </a:r>
                      <a:r>
                        <a:rPr lang="es" sz="1200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…</a:t>
                      </a:r>
                      <a:endParaRPr sz="1200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200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3405E"/>
                        </a:buClr>
                        <a:buSzPts val="1200"/>
                        <a:buChar char="➔"/>
                      </a:pPr>
                      <a:r>
                        <a:rPr b="1" lang="es" sz="1200" u="sng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O</a:t>
                      </a:r>
                      <a:r>
                        <a:rPr b="1" lang="es" sz="1200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portunidades</a:t>
                      </a:r>
                      <a:r>
                        <a:rPr lang="es" sz="1200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: son todas aquellas posibilidades de desarrollo que tiene una organización. Estas oportunidades se encuentran en el medio natural, geográfico, cultural, social, político y económico en la que se mueve la institución.</a:t>
                      </a:r>
                      <a:endParaRPr sz="1200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3405E"/>
                        </a:buClr>
                        <a:buSzPts val="1200"/>
                        <a:buChar char="➔"/>
                      </a:pPr>
                      <a:r>
                        <a:rPr b="1" lang="es" sz="1200" u="sng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</a:t>
                      </a:r>
                      <a:r>
                        <a:rPr b="1" lang="es" sz="1200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menazas</a:t>
                      </a:r>
                      <a:r>
                        <a:rPr lang="es" sz="1200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: son todas aquellas situaciones negativas que atentan contra el desarrollo de una organización. Estas amenazas se encuentran en el medio natural, geográfico, cultural, social, político y económico en la que se mueve la organización.</a:t>
                      </a:r>
                      <a:endParaRPr sz="1200">
                        <a:solidFill>
                          <a:srgbClr val="03405E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/>
          <p:nvPr/>
        </p:nvSpPr>
        <p:spPr>
          <a:xfrm>
            <a:off x="612000" y="1260000"/>
            <a:ext cx="7920000" cy="3240000"/>
          </a:xfrm>
          <a:prstGeom prst="roundRect">
            <a:avLst>
              <a:gd fmla="val 7357" name="adj"/>
            </a:avLst>
          </a:prstGeom>
          <a:solidFill>
            <a:srgbClr val="1DE2FF">
              <a:alpha val="30450"/>
            </a:srgbClr>
          </a:solidFill>
          <a:ln cap="flat" cmpd="sng" w="9525">
            <a:solidFill>
              <a:srgbClr val="1DE2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6"/>
          <p:cNvSpPr txBox="1"/>
          <p:nvPr/>
        </p:nvSpPr>
        <p:spPr>
          <a:xfrm>
            <a:off x="1344600" y="1648050"/>
            <a:ext cx="6454800" cy="246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3456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" sz="3500">
                <a:solidFill>
                  <a:srgbClr val="03405E"/>
                </a:solidFill>
                <a:latin typeface="Raleway"/>
                <a:ea typeface="Raleway"/>
                <a:cs typeface="Raleway"/>
                <a:sym typeface="Raleway"/>
              </a:rPr>
              <a:t>C</a:t>
            </a:r>
            <a:r>
              <a:rPr lang="es" sz="3500">
                <a:solidFill>
                  <a:srgbClr val="03405E"/>
                </a:solidFill>
                <a:latin typeface="Raleway"/>
                <a:ea typeface="Raleway"/>
                <a:cs typeface="Raleway"/>
                <a:sym typeface="Raleway"/>
              </a:rPr>
              <a:t>orregir las </a:t>
            </a:r>
            <a:r>
              <a:rPr b="1" lang="es" sz="3500">
                <a:solidFill>
                  <a:srgbClr val="03405E"/>
                </a:solidFill>
                <a:latin typeface="Raleway"/>
                <a:ea typeface="Raleway"/>
                <a:cs typeface="Raleway"/>
                <a:sym typeface="Raleway"/>
              </a:rPr>
              <a:t>D</a:t>
            </a:r>
            <a:r>
              <a:rPr lang="es" sz="3500">
                <a:solidFill>
                  <a:srgbClr val="03405E"/>
                </a:solidFill>
                <a:latin typeface="Raleway"/>
                <a:ea typeface="Raleway"/>
                <a:cs typeface="Raleway"/>
                <a:sym typeface="Raleway"/>
              </a:rPr>
              <a:t>ebilidades</a:t>
            </a:r>
            <a:endParaRPr sz="3500">
              <a:solidFill>
                <a:srgbClr val="03405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3456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" sz="3500">
                <a:solidFill>
                  <a:srgbClr val="03405E"/>
                </a:solidFill>
                <a:latin typeface="Raleway"/>
                <a:ea typeface="Raleway"/>
                <a:cs typeface="Raleway"/>
                <a:sym typeface="Raleway"/>
              </a:rPr>
              <a:t>A</a:t>
            </a:r>
            <a:r>
              <a:rPr lang="es" sz="3500">
                <a:solidFill>
                  <a:srgbClr val="03405E"/>
                </a:solidFill>
                <a:latin typeface="Raleway"/>
                <a:ea typeface="Raleway"/>
                <a:cs typeface="Raleway"/>
                <a:sym typeface="Raleway"/>
              </a:rPr>
              <a:t>frontar las </a:t>
            </a:r>
            <a:r>
              <a:rPr b="1" lang="es" sz="3500">
                <a:solidFill>
                  <a:srgbClr val="03405E"/>
                </a:solidFill>
                <a:latin typeface="Raleway"/>
                <a:ea typeface="Raleway"/>
                <a:cs typeface="Raleway"/>
                <a:sym typeface="Raleway"/>
              </a:rPr>
              <a:t>A</a:t>
            </a:r>
            <a:r>
              <a:rPr lang="es" sz="3500">
                <a:solidFill>
                  <a:srgbClr val="03405E"/>
                </a:solidFill>
                <a:latin typeface="Raleway"/>
                <a:ea typeface="Raleway"/>
                <a:cs typeface="Raleway"/>
                <a:sym typeface="Raleway"/>
              </a:rPr>
              <a:t>menazas</a:t>
            </a:r>
            <a:endParaRPr sz="3500">
              <a:solidFill>
                <a:srgbClr val="03405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3456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" sz="3500">
                <a:solidFill>
                  <a:srgbClr val="03405E"/>
                </a:solidFill>
                <a:latin typeface="Raleway"/>
                <a:ea typeface="Raleway"/>
                <a:cs typeface="Raleway"/>
                <a:sym typeface="Raleway"/>
              </a:rPr>
              <a:t>M</a:t>
            </a:r>
            <a:r>
              <a:rPr lang="es" sz="3500">
                <a:solidFill>
                  <a:srgbClr val="03405E"/>
                </a:solidFill>
                <a:latin typeface="Raleway"/>
                <a:ea typeface="Raleway"/>
                <a:cs typeface="Raleway"/>
                <a:sym typeface="Raleway"/>
              </a:rPr>
              <a:t>antener las </a:t>
            </a:r>
            <a:r>
              <a:rPr b="1" lang="es" sz="3500">
                <a:solidFill>
                  <a:srgbClr val="03405E"/>
                </a:solidFill>
                <a:latin typeface="Raleway"/>
                <a:ea typeface="Raleway"/>
                <a:cs typeface="Raleway"/>
                <a:sym typeface="Raleway"/>
              </a:rPr>
              <a:t>F</a:t>
            </a:r>
            <a:r>
              <a:rPr lang="es" sz="3500">
                <a:solidFill>
                  <a:srgbClr val="03405E"/>
                </a:solidFill>
                <a:latin typeface="Raleway"/>
                <a:ea typeface="Raleway"/>
                <a:cs typeface="Raleway"/>
                <a:sym typeface="Raleway"/>
              </a:rPr>
              <a:t>ortalezas</a:t>
            </a:r>
            <a:endParaRPr sz="3500">
              <a:solidFill>
                <a:srgbClr val="03405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3456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" sz="3500">
                <a:solidFill>
                  <a:srgbClr val="03405E"/>
                </a:solidFill>
                <a:latin typeface="Raleway"/>
                <a:ea typeface="Raleway"/>
                <a:cs typeface="Raleway"/>
                <a:sym typeface="Raleway"/>
              </a:rPr>
              <a:t>E</a:t>
            </a:r>
            <a:r>
              <a:rPr lang="es" sz="3500">
                <a:solidFill>
                  <a:srgbClr val="03405E"/>
                </a:solidFill>
                <a:latin typeface="Raleway"/>
                <a:ea typeface="Raleway"/>
                <a:cs typeface="Raleway"/>
                <a:sym typeface="Raleway"/>
              </a:rPr>
              <a:t>xplotar las </a:t>
            </a:r>
            <a:r>
              <a:rPr b="1" lang="es" sz="3500">
                <a:solidFill>
                  <a:srgbClr val="03405E"/>
                </a:solidFill>
                <a:latin typeface="Raleway"/>
                <a:ea typeface="Raleway"/>
                <a:cs typeface="Raleway"/>
                <a:sym typeface="Raleway"/>
              </a:rPr>
              <a:t>O</a:t>
            </a:r>
            <a:r>
              <a:rPr lang="es" sz="3500">
                <a:solidFill>
                  <a:srgbClr val="03405E"/>
                </a:solidFill>
                <a:latin typeface="Raleway"/>
                <a:ea typeface="Raleway"/>
                <a:cs typeface="Raleway"/>
                <a:sym typeface="Raleway"/>
              </a:rPr>
              <a:t>portunidades</a:t>
            </a:r>
            <a:endParaRPr sz="3500">
              <a:solidFill>
                <a:srgbClr val="03405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6" name="Google Shape;86;p16"/>
          <p:cNvSpPr txBox="1"/>
          <p:nvPr/>
        </p:nvSpPr>
        <p:spPr>
          <a:xfrm>
            <a:off x="-50" y="0"/>
            <a:ext cx="9144000" cy="366900"/>
          </a:xfrm>
          <a:prstGeom prst="rect">
            <a:avLst/>
          </a:prstGeom>
          <a:solidFill>
            <a:srgbClr val="0340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rgbClr val="FFFFFF"/>
                </a:solidFill>
                <a:latin typeface="Raleway Thin"/>
                <a:ea typeface="Raleway Thin"/>
                <a:cs typeface="Raleway Thin"/>
                <a:sym typeface="Raleway Thin"/>
              </a:rPr>
              <a:t>DAFO</a:t>
            </a:r>
            <a:endParaRPr sz="2000">
              <a:solidFill>
                <a:srgbClr val="FFFFF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87" name="Google Shape;87;p16"/>
          <p:cNvSpPr txBox="1"/>
          <p:nvPr/>
        </p:nvSpPr>
        <p:spPr>
          <a:xfrm>
            <a:off x="0" y="366900"/>
            <a:ext cx="91440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3000">
                <a:solidFill>
                  <a:srgbClr val="03405E"/>
                </a:solidFill>
                <a:latin typeface="Raleway"/>
                <a:ea typeface="Raleway"/>
                <a:cs typeface="Raleway"/>
                <a:sym typeface="Raleway"/>
              </a:rPr>
              <a:t>Plantear acciones de mejora</a:t>
            </a:r>
            <a:r>
              <a:rPr lang="es" sz="3000">
                <a:solidFill>
                  <a:srgbClr val="03405E"/>
                </a:solidFill>
                <a:latin typeface="Raleway"/>
                <a:ea typeface="Raleway"/>
                <a:cs typeface="Raleway"/>
                <a:sym typeface="Raleway"/>
              </a:rPr>
              <a:t> (CAME)</a:t>
            </a:r>
            <a:endParaRPr sz="3000">
              <a:solidFill>
                <a:srgbClr val="03405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" name="Google Shape;92;p17"/>
          <p:cNvGraphicFramePr/>
          <p:nvPr/>
        </p:nvGraphicFramePr>
        <p:xfrm>
          <a:off x="432000" y="40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{43CBD277-60C6-4F58-919A-CCA5CB21AD1F}</a:tableStyleId>
              </a:tblPr>
              <a:tblGrid>
                <a:gridCol w="715900"/>
                <a:gridCol w="1112525"/>
                <a:gridCol w="2953050"/>
                <a:gridCol w="3498525"/>
              </a:tblGrid>
              <a:tr h="393825">
                <a:tc gridSpan="2"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000">
                          <a:solidFill>
                            <a:srgbClr val="FFFFFF"/>
                          </a:solidFill>
                          <a:latin typeface="Raleway Light"/>
                          <a:ea typeface="Raleway Light"/>
                          <a:cs typeface="Raleway Light"/>
                          <a:sym typeface="Raleway Light"/>
                        </a:rPr>
                        <a:t>DAFO</a:t>
                      </a:r>
                      <a:endParaRPr sz="3000">
                        <a:solidFill>
                          <a:srgbClr val="FFFFFF"/>
                        </a:solidFill>
                        <a:latin typeface="Raleway Light"/>
                        <a:ea typeface="Raleway Light"/>
                        <a:cs typeface="Raleway Light"/>
                        <a:sym typeface="Raleway Ligh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3405E"/>
                    </a:solidFill>
                  </a:tcPr>
                </a:tc>
                <a:tc rowSpan="2" hMerge="1"/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2000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INTERNOS</a:t>
                      </a:r>
                      <a:endParaRPr b="1" sz="2000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DE2FF">
                        <a:alpha val="30450"/>
                      </a:srgbClr>
                    </a:solidFill>
                  </a:tcPr>
                </a:tc>
                <a:tc hMerge="1"/>
              </a:tr>
              <a:tr h="3313475">
                <a:tc gridSpan="2" vMerge="1"/>
                <a:tc hMerge="1"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FORTALEZAS</a:t>
                      </a:r>
                      <a:endParaRPr b="1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DE2FF">
                        <a:alpha val="304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DEBILIDADES</a:t>
                      </a:r>
                      <a:endParaRPr b="1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DE2FF">
                        <a:alpha val="30450"/>
                      </a:srgbClr>
                    </a:solidFill>
                  </a:tcPr>
                </a:tc>
              </a:tr>
              <a:tr h="623475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DE2FF">
                        <a:alpha val="30450"/>
                      </a:srgbClr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800">
                          <a:solidFill>
                            <a:srgbClr val="FFFF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Acciones o estrategias de mejora (CAME)</a:t>
                      </a:r>
                      <a:endParaRPr sz="1800">
                        <a:solidFill>
                          <a:srgbClr val="FFFFFF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3405E"/>
                    </a:solidFill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" name="Google Shape;97;p18"/>
          <p:cNvGraphicFramePr/>
          <p:nvPr/>
        </p:nvGraphicFramePr>
        <p:xfrm>
          <a:off x="432000" y="40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{43CBD277-60C6-4F58-919A-CCA5CB21AD1F}</a:tableStyleId>
              </a:tblPr>
              <a:tblGrid>
                <a:gridCol w="715900"/>
                <a:gridCol w="1112525"/>
                <a:gridCol w="2953050"/>
                <a:gridCol w="3498525"/>
              </a:tblGrid>
              <a:tr h="393825">
                <a:tc gridSpan="2"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000">
                          <a:solidFill>
                            <a:srgbClr val="FFFFFF"/>
                          </a:solidFill>
                          <a:latin typeface="Raleway Light"/>
                          <a:ea typeface="Raleway Light"/>
                          <a:cs typeface="Raleway Light"/>
                          <a:sym typeface="Raleway Light"/>
                        </a:rPr>
                        <a:t>DAFO</a:t>
                      </a:r>
                      <a:endParaRPr sz="3000">
                        <a:solidFill>
                          <a:srgbClr val="FFFFFF"/>
                        </a:solidFill>
                        <a:latin typeface="Raleway Light"/>
                        <a:ea typeface="Raleway Light"/>
                        <a:cs typeface="Raleway Light"/>
                        <a:sym typeface="Raleway Ligh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3405E"/>
                    </a:solidFill>
                  </a:tcPr>
                </a:tc>
                <a:tc rowSpan="2" hMerge="1"/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2000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INTERNOS</a:t>
                      </a:r>
                      <a:endParaRPr b="1" sz="2000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DE2FF">
                        <a:alpha val="30450"/>
                      </a:srgbClr>
                    </a:solidFill>
                  </a:tcPr>
                </a:tc>
                <a:tc hMerge="1"/>
              </a:tr>
              <a:tr h="3313475">
                <a:tc gridSpan="2" vMerge="1"/>
                <a:tc hMerge="1"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FORTALEZAS</a:t>
                      </a:r>
                      <a:endParaRPr b="1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DE2FF">
                        <a:alpha val="304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DEBILIDADES</a:t>
                      </a:r>
                      <a:endParaRPr b="1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DE2FF">
                        <a:alpha val="30450"/>
                      </a:srgbClr>
                    </a:solidFill>
                  </a:tcPr>
                </a:tc>
              </a:tr>
              <a:tr h="623475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/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DE2FF">
                        <a:alpha val="30450"/>
                      </a:srgbClr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800">
                          <a:solidFill>
                            <a:srgbClr val="FFFF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Acciones o estrategias de mejora (CAME)</a:t>
                      </a:r>
                      <a:endParaRPr sz="1800">
                        <a:solidFill>
                          <a:srgbClr val="FFFFFF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3405E"/>
                    </a:solidFill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" name="Google Shape;102;p19"/>
          <p:cNvGraphicFramePr/>
          <p:nvPr/>
        </p:nvGraphicFramePr>
        <p:xfrm>
          <a:off x="432000" y="411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{43CBD277-60C6-4F58-919A-CCA5CB21AD1F}</a:tableStyleId>
              </a:tblPr>
              <a:tblGrid>
                <a:gridCol w="736975"/>
                <a:gridCol w="4596150"/>
                <a:gridCol w="1461875"/>
                <a:gridCol w="1485000"/>
              </a:tblGrid>
              <a:tr h="303325">
                <a:tc gridSpan="2"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" sz="3000">
                          <a:solidFill>
                            <a:schemeClr val="lt1"/>
                          </a:solidFill>
                          <a:latin typeface="Raleway Light"/>
                          <a:ea typeface="Raleway Light"/>
                          <a:cs typeface="Raleway Light"/>
                          <a:sym typeface="Raleway Light"/>
                        </a:rPr>
                        <a:t>DAFO</a:t>
                      </a:r>
                      <a:endParaRPr b="1" sz="3600">
                        <a:solidFill>
                          <a:srgbClr val="FFFFFF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3405E"/>
                    </a:solidFill>
                  </a:tcPr>
                </a:tc>
                <a:tc rowSpan="2" hMerge="1"/>
                <a:tc gridSpan="2" rowSpan="4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26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Acciones o</a:t>
                      </a:r>
                      <a:endParaRPr sz="26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26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estrategias</a:t>
                      </a:r>
                      <a:endParaRPr sz="26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26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de mejora</a:t>
                      </a:r>
                      <a:endParaRPr sz="26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" sz="26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(CAME)</a:t>
                      </a:r>
                      <a:endParaRPr sz="26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FFFFFF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3405E"/>
                    </a:solidFill>
                  </a:tcPr>
                </a:tc>
                <a:tc rowSpan="4" hMerge="1"/>
              </a:tr>
              <a:tr h="541700">
                <a:tc gridSpan="2" vMerge="1"/>
                <a:tc hMerge="1" vMerge="1"/>
                <a:tc gridSpan="2" vMerge="1"/>
                <a:tc hMerge="1" vMerge="1"/>
              </a:tr>
              <a:tr h="1638600"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2000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E</a:t>
                      </a:r>
                      <a:endParaRPr b="1" sz="2000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2000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X</a:t>
                      </a:r>
                      <a:endParaRPr b="1" sz="2000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2000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</a:t>
                      </a:r>
                      <a:endParaRPr b="1" sz="2000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2000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E</a:t>
                      </a:r>
                      <a:endParaRPr b="1" sz="2000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2000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R</a:t>
                      </a:r>
                      <a:endParaRPr b="1" sz="2000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2000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N</a:t>
                      </a:r>
                      <a:endParaRPr b="1" sz="2000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2000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O</a:t>
                      </a:r>
                      <a:endParaRPr b="1" sz="2000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 sz="2000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</a:t>
                      </a:r>
                      <a:endParaRPr b="1" sz="2000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DE2FF">
                        <a:alpha val="304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OPORTUNIDADES</a:t>
                      </a:r>
                      <a:endParaRPr b="1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DE2FF">
                        <a:alpha val="30450"/>
                      </a:srgbClr>
                    </a:solidFill>
                  </a:tcPr>
                </a:tc>
                <a:tc gridSpan="2" vMerge="1"/>
                <a:tc hMerge="1" vMerge="1"/>
              </a:tr>
              <a:tr h="18363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AMENAZAS</a:t>
                      </a:r>
                      <a:endParaRPr b="1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s">
                          <a:solidFill>
                            <a:srgbClr val="03405E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</a:t>
                      </a:r>
                      <a:endParaRPr b="1">
                        <a:solidFill>
                          <a:srgbClr val="03405E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DE2FF">
                        <a:alpha val="30450"/>
                      </a:srgbClr>
                    </a:solidFill>
                  </a:tcPr>
                </a:tc>
                <a:tc gridSpan="2" vMerge="1"/>
                <a:tc hMerge="1" vMerge="1"/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285156"/>
            <a:ext cx="9143999" cy="4858337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0"/>
          <p:cNvSpPr txBox="1"/>
          <p:nvPr/>
        </p:nvSpPr>
        <p:spPr>
          <a:xfrm>
            <a:off x="-50" y="0"/>
            <a:ext cx="9144000" cy="366900"/>
          </a:xfrm>
          <a:prstGeom prst="rect">
            <a:avLst/>
          </a:prstGeom>
          <a:solidFill>
            <a:srgbClr val="0340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rgbClr val="FFFFFF"/>
                </a:solidFill>
                <a:latin typeface="Raleway Thin"/>
                <a:ea typeface="Raleway Thin"/>
                <a:cs typeface="Raleway Thin"/>
                <a:sym typeface="Raleway Thin"/>
              </a:rPr>
              <a:t>Valoración</a:t>
            </a:r>
            <a:endParaRPr sz="2000">
              <a:solidFill>
                <a:srgbClr val="FFFFF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